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Default Extension="wdp" ContentType="image/vnd.ms-photo"/>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15"/>
  </p:notesMasterIdLst>
  <p:sldIdLst>
    <p:sldId id="256" r:id="rId2"/>
    <p:sldId id="263" r:id="rId3"/>
    <p:sldId id="264" r:id="rId4"/>
    <p:sldId id="258" r:id="rId5"/>
    <p:sldId id="271" r:id="rId6"/>
    <p:sldId id="268" r:id="rId7"/>
    <p:sldId id="269" r:id="rId8"/>
    <p:sldId id="270" r:id="rId9"/>
    <p:sldId id="265" r:id="rId10"/>
    <p:sldId id="273" r:id="rId11"/>
    <p:sldId id="261" r:id="rId12"/>
    <p:sldId id="259" r:id="rId13"/>
    <p:sldId id="27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000" autoAdjust="0"/>
    <p:restoredTop sz="75287" autoAdjust="0"/>
  </p:normalViewPr>
  <p:slideViewPr>
    <p:cSldViewPr snapToGrid="0">
      <p:cViewPr varScale="1">
        <p:scale>
          <a:sx n="50" d="100"/>
          <a:sy n="50" d="100"/>
        </p:scale>
        <p:origin x="-1416" y="-96"/>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74C730-3304-47DF-8AD0-081B7270BF26}" type="datetimeFigureOut">
              <a:rPr lang="en-US" smtClean="0"/>
              <a:pPr/>
              <a:t>3/3/2024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16B91A-B268-41EA-8925-A77DE1E11B5C}" type="slidenum">
              <a:rPr lang="en-US" smtClean="0"/>
              <a:pPr/>
              <a:t>‹#›</a:t>
            </a:fld>
            <a:endParaRPr lang="en-US"/>
          </a:p>
        </p:txBody>
      </p:sp>
    </p:spTree>
    <p:extLst>
      <p:ext uri="{BB962C8B-B14F-4D97-AF65-F5344CB8AC3E}">
        <p14:creationId xmlns:p14="http://schemas.microsoft.com/office/powerpoint/2010/main" xmlns="" val="2383276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descriptive essay is a genre of essay that asks the student to describe something—object, person, place, experience, emotion, situation, etc. This genre encourages the student’s ability to create a written account of a particular experience. What is more, this genre allows for a great deal of artistic freedom (the goal of which is to paint an image that is vivid and moving in the mind of the reader).</a:t>
            </a:r>
            <a:endParaRPr lang="en-US" dirty="0"/>
          </a:p>
        </p:txBody>
      </p:sp>
      <p:sp>
        <p:nvSpPr>
          <p:cNvPr id="4" name="Slide Number Placeholder 3"/>
          <p:cNvSpPr>
            <a:spLocks noGrp="1"/>
          </p:cNvSpPr>
          <p:nvPr>
            <p:ph type="sldNum" sz="quarter" idx="10"/>
          </p:nvPr>
        </p:nvSpPr>
        <p:spPr/>
        <p:txBody>
          <a:bodyPr/>
          <a:lstStyle/>
          <a:p>
            <a:fld id="{2E16B91A-B268-41EA-8925-A77DE1E11B5C}" type="slidenum">
              <a:rPr lang="en-US" smtClean="0"/>
              <a:pPr/>
              <a:t>1</a:t>
            </a:fld>
            <a:endParaRPr lang="en-US"/>
          </a:p>
        </p:txBody>
      </p:sp>
    </p:spTree>
    <p:extLst>
      <p:ext uri="{BB962C8B-B14F-4D97-AF65-F5344CB8AC3E}">
        <p14:creationId xmlns:p14="http://schemas.microsoft.com/office/powerpoint/2010/main" xmlns="" val="3514334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a:t>In these types of essays, a good thesis statement is less about your personal point of view and more about pointing toward the information that should make the dominant impression in your reader's mind.</a:t>
            </a:r>
          </a:p>
          <a:p>
            <a:endParaRPr lang="en-US" dirty="0"/>
          </a:p>
        </p:txBody>
      </p:sp>
      <p:sp>
        <p:nvSpPr>
          <p:cNvPr id="4" name="Slide Number Placeholder 3"/>
          <p:cNvSpPr>
            <a:spLocks noGrp="1"/>
          </p:cNvSpPr>
          <p:nvPr>
            <p:ph type="sldNum" sz="quarter" idx="10"/>
          </p:nvPr>
        </p:nvSpPr>
        <p:spPr/>
        <p:txBody>
          <a:bodyPr/>
          <a:lstStyle/>
          <a:p>
            <a:fld id="{2E16B91A-B268-41EA-8925-A77DE1E11B5C}" type="slidenum">
              <a:rPr lang="en-US" smtClean="0"/>
              <a:pPr/>
              <a:t>4</a:t>
            </a:fld>
            <a:endParaRPr lang="en-US"/>
          </a:p>
        </p:txBody>
      </p:sp>
    </p:spTree>
    <p:extLst>
      <p:ext uri="{BB962C8B-B14F-4D97-AF65-F5344CB8AC3E}">
        <p14:creationId xmlns:p14="http://schemas.microsoft.com/office/powerpoint/2010/main" xmlns="" val="962261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b="1" dirty="0"/>
              <a:t>in this excerpt, notice the writer's choice of adjectives, adverbs, and verbs. Du </a:t>
            </a:r>
            <a:r>
              <a:rPr lang="en-GB" sz="1200" b="1" dirty="0" err="1"/>
              <a:t>Maurier’s</a:t>
            </a:r>
            <a:r>
              <a:rPr lang="en-GB" sz="1200" b="1" dirty="0"/>
              <a:t> choice of words allows the reader to almost feel the weather occurring on the page.</a:t>
            </a:r>
          </a:p>
          <a:p>
            <a:endParaRPr lang="en-US" dirty="0"/>
          </a:p>
        </p:txBody>
      </p:sp>
      <p:sp>
        <p:nvSpPr>
          <p:cNvPr id="4" name="Slide Number Placeholder 3"/>
          <p:cNvSpPr>
            <a:spLocks noGrp="1"/>
          </p:cNvSpPr>
          <p:nvPr>
            <p:ph type="sldNum" sz="quarter" idx="10"/>
          </p:nvPr>
        </p:nvSpPr>
        <p:spPr/>
        <p:txBody>
          <a:bodyPr/>
          <a:lstStyle/>
          <a:p>
            <a:fld id="{2E16B91A-B268-41EA-8925-A77DE1E11B5C}" type="slidenum">
              <a:rPr lang="en-US" smtClean="0"/>
              <a:pPr/>
              <a:t>9</a:t>
            </a:fld>
            <a:endParaRPr lang="en-US"/>
          </a:p>
        </p:txBody>
      </p:sp>
    </p:spTree>
    <p:extLst>
      <p:ext uri="{BB962C8B-B14F-4D97-AF65-F5344CB8AC3E}">
        <p14:creationId xmlns:p14="http://schemas.microsoft.com/office/powerpoint/2010/main" xmlns="" val="1189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dirty="0">
                <a:solidFill>
                  <a:schemeClr val="tx1"/>
                </a:solidFill>
                <a:effectLst/>
                <a:latin typeface="+mn-lt"/>
                <a:ea typeface="+mn-ea"/>
                <a:cs typeface="+mn-cs"/>
              </a:rPr>
              <a:t>Architectural Marvels</a:t>
            </a:r>
            <a:r>
              <a:rPr lang="en-GB" sz="1200" b="0" i="0" kern="1200" dirty="0">
                <a:solidFill>
                  <a:schemeClr val="tx1"/>
                </a:solidFill>
                <a:effectLst/>
                <a:latin typeface="+mn-lt"/>
                <a:ea typeface="+mn-ea"/>
                <a:cs typeface="+mn-cs"/>
              </a:rPr>
              <a:t>: The towering skyscrapers symbolize the city's ambition and innovation, reaching towards the sky as testaments to human achievement and progress. These structures not only provide shelter and workspace but also serve as visual representations of the city's economic prowess and technological advancements.</a:t>
            </a:r>
          </a:p>
          <a:p>
            <a:r>
              <a:rPr lang="en-GB" sz="1200" b="1" i="0" kern="1200" dirty="0">
                <a:solidFill>
                  <a:schemeClr val="tx1"/>
                </a:solidFill>
                <a:effectLst/>
                <a:latin typeface="+mn-lt"/>
                <a:ea typeface="+mn-ea"/>
                <a:cs typeface="+mn-cs"/>
              </a:rPr>
              <a:t>Nonstop Activity</a:t>
            </a:r>
            <a:r>
              <a:rPr lang="en-GB" sz="1200" b="0" i="0" kern="1200" dirty="0">
                <a:solidFill>
                  <a:schemeClr val="tx1"/>
                </a:solidFill>
                <a:effectLst/>
                <a:latin typeface="+mn-lt"/>
                <a:ea typeface="+mn-ea"/>
                <a:cs typeface="+mn-cs"/>
              </a:rPr>
              <a:t>: The city's vibrant atmosphere is characterized by its perpetual motion, as streets bustle with activity at all hours. From the early morning rush hour to the neon-lit nightlife, the city never sleeps, offering its inhabitants endless opportunities for entertainment, exploration, and connection.</a:t>
            </a:r>
          </a:p>
          <a:p>
            <a:r>
              <a:rPr lang="en-GB" sz="1200" b="1" i="0" kern="1200" dirty="0">
                <a:solidFill>
                  <a:schemeClr val="tx1"/>
                </a:solidFill>
                <a:effectLst/>
                <a:latin typeface="+mn-lt"/>
                <a:ea typeface="+mn-ea"/>
                <a:cs typeface="+mn-cs"/>
              </a:rPr>
              <a:t>A Sense of Aliveness</a:t>
            </a:r>
            <a:r>
              <a:rPr lang="en-GB" sz="1200" b="0" i="0" kern="1200" dirty="0">
                <a:solidFill>
                  <a:schemeClr val="tx1"/>
                </a:solidFill>
                <a:effectLst/>
                <a:latin typeface="+mn-lt"/>
                <a:ea typeface="+mn-ea"/>
                <a:cs typeface="+mn-cs"/>
              </a:rPr>
              <a:t>: Amidst the urban hustle and bustle, there exists an intangible essence of vitality that permeates the air. It's the feeling of being part of something greater than oneself, of thriving in the midst of diversity and constant change. In this environment, one can't help but feel invigorated, inspired, and truly alive.</a:t>
            </a:r>
          </a:p>
          <a:p>
            <a:endParaRPr lang="en-US" dirty="0"/>
          </a:p>
        </p:txBody>
      </p:sp>
      <p:sp>
        <p:nvSpPr>
          <p:cNvPr id="4" name="Slide Number Placeholder 3"/>
          <p:cNvSpPr>
            <a:spLocks noGrp="1"/>
          </p:cNvSpPr>
          <p:nvPr>
            <p:ph type="sldNum" sz="quarter" idx="10"/>
          </p:nvPr>
        </p:nvSpPr>
        <p:spPr/>
        <p:txBody>
          <a:bodyPr/>
          <a:lstStyle/>
          <a:p>
            <a:fld id="{2E16B91A-B268-41EA-8925-A77DE1E11B5C}" type="slidenum">
              <a:rPr lang="en-US" smtClean="0"/>
              <a:pPr/>
              <a:t>12</a:t>
            </a:fld>
            <a:endParaRPr lang="en-US"/>
          </a:p>
        </p:txBody>
      </p:sp>
    </p:spTree>
    <p:extLst>
      <p:ext uri="{BB962C8B-B14F-4D97-AF65-F5344CB8AC3E}">
        <p14:creationId xmlns:p14="http://schemas.microsoft.com/office/powerpoint/2010/main" xmlns="" val="11413807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16B91A-B268-41EA-8925-A77DE1E11B5C}" type="slidenum">
              <a:rPr lang="en-US" smtClean="0"/>
              <a:pPr/>
              <a:t>13</a:t>
            </a:fld>
            <a:endParaRPr lang="en-US"/>
          </a:p>
        </p:txBody>
      </p:sp>
    </p:spTree>
    <p:extLst>
      <p:ext uri="{BB962C8B-B14F-4D97-AF65-F5344CB8AC3E}">
        <p14:creationId xmlns:p14="http://schemas.microsoft.com/office/powerpoint/2010/main" xmlns="" val="131860397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xmlns="">
                    <a14:imgLayer r:embed="rId3">
                      <a14:imgEffect>
                        <a14:sharpenSoften amount="61000"/>
                      </a14:imgEffect>
                    </a14:imgLayer>
                  </a14:imgProps>
                </a:ext>
                <a:ext uri="{28A0092B-C50C-407E-A947-70E740481C1C}">
                  <a14:useLocalDpi xmlns:a14="http://schemas.microsoft.com/office/drawing/2010/main" xmlns=""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xmlns="">
                    <a14:imgLayer r:embed="rId3">
                      <a14:imgEffect>
                        <a14:sharpenSoften amount="61000"/>
                      </a14:imgEffect>
                    </a14:imgLayer>
                  </a14:imgProps>
                </a:ext>
                <a:ext uri="{28A0092B-C50C-407E-A947-70E740481C1C}">
                  <a14:useLocalDpi xmlns:a14="http://schemas.microsoft.com/office/drawing/2010/main" xmlns=""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xmlns="">
                    <a14:imgLayer r:embed="rId3">
                      <a14:imgEffect>
                        <a14:sharpenSoften amount="61000"/>
                      </a14:imgEffect>
                    </a14:imgLayer>
                  </a14:imgProps>
                </a:ext>
                <a:ext uri="{28A0092B-C50C-407E-A947-70E740481C1C}">
                  <a14:useLocalDpi xmlns:a14="http://schemas.microsoft.com/office/drawing/2010/main" xmlns=""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xmlns="">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dirty="0"/>
              <a:pPr/>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dirty="0"/>
              <a:pPr/>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dirty="0"/>
              <a:pPr/>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dirty="0"/>
              <a:pPr/>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xmlns="">
                    <a14:imgLayer r:embed="rId3">
                      <a14:imgEffect>
                        <a14:sharpenSoften amount="61000"/>
                      </a14:imgEffect>
                    </a14:imgLayer>
                  </a14:imgProps>
                </a:ext>
                <a:ext uri="{28A0092B-C50C-407E-A947-70E740481C1C}">
                  <a14:useLocalDpi xmlns:a14="http://schemas.microsoft.com/office/drawing/2010/main" xmlns=""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C6F822A4-8DA6-4447-9B1F-C5DB58435268}" type="datetimeFigureOut">
              <a:rPr lang="en-US" dirty="0"/>
              <a:pPr/>
              <a:t>3/3/2024</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xmlns="">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dirty="0"/>
              <a:pPr/>
              <a:t>3/3/2024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dirty="0"/>
              <a:pPr/>
              <a:t>3/3/2024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dirty="0"/>
              <a:pPr/>
              <a:t>3/3/2024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dirty="0"/>
              <a:pPr/>
              <a:t>3/3/2024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xmlns="">
                    <a14:imgLayer r:embed="rId3">
                      <a14:imgEffect>
                        <a14:sharpenSoften amount="61000"/>
                      </a14:imgEffect>
                    </a14:imgLayer>
                  </a14:imgProps>
                </a:ext>
                <a:ext uri="{28A0092B-C50C-407E-A947-70E740481C1C}">
                  <a14:useLocalDpi xmlns:a14="http://schemas.microsoft.com/office/drawing/2010/main" xmlns=""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dirty="0"/>
              <a:pPr/>
              <a:t>3/3/2024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xmlns="">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xmlns="">
                    <a14:imgLayer r:embed="rId3">
                      <a14:imgEffect>
                        <a14:sharpenSoften amount="61000"/>
                      </a14:imgEffect>
                    </a14:imgLayer>
                  </a14:imgProps>
                </a:ext>
                <a:ext uri="{28A0092B-C50C-407E-A947-70E740481C1C}">
                  <a14:useLocalDpi xmlns:a14="http://schemas.microsoft.com/office/drawing/2010/main" xmlns=""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dirty="0"/>
              <a:pPr/>
              <a:t>3/3/2024</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xmlns="">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8664C608-40B1-4030-A28D-5B74BC98ADCE}" type="datetimeFigureOut">
              <a:rPr lang="en-US" dirty="0"/>
              <a:pPr/>
              <a:t>3/3/2024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xmlns="">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xmlns=""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6600" b="1" dirty="0"/>
              <a:t>Descriptive Essays</a:t>
            </a:r>
            <a:r>
              <a:rPr lang="en-US" b="1" dirty="0"/>
              <a:t/>
            </a:r>
            <a:br>
              <a:rPr lang="en-US" b="1" dirty="0"/>
            </a:br>
            <a:endParaRPr lang="en-US" dirty="0"/>
          </a:p>
        </p:txBody>
      </p:sp>
      <p:sp>
        <p:nvSpPr>
          <p:cNvPr id="3" name="Subtitle 2"/>
          <p:cNvSpPr>
            <a:spLocks noGrp="1"/>
          </p:cNvSpPr>
          <p:nvPr>
            <p:ph type="subTitle" idx="1"/>
          </p:nvPr>
        </p:nvSpPr>
        <p:spPr>
          <a:xfrm>
            <a:off x="1051560" y="3253048"/>
            <a:ext cx="9810404" cy="1069848"/>
          </a:xfrm>
        </p:spPr>
        <p:txBody>
          <a:bodyPr>
            <a:noAutofit/>
          </a:bodyPr>
          <a:lstStyle/>
          <a:p>
            <a:r>
              <a:rPr lang="en-GB" sz="2800" dirty="0"/>
              <a:t>If the reader is unable to clearly form an impression of the thing that you are describing, try, try again!</a:t>
            </a:r>
            <a:endParaRPr lang="en-US" sz="2800" dirty="0"/>
          </a:p>
        </p:txBody>
      </p:sp>
    </p:spTree>
    <p:extLst>
      <p:ext uri="{BB962C8B-B14F-4D97-AF65-F5344CB8AC3E}">
        <p14:creationId xmlns:p14="http://schemas.microsoft.com/office/powerpoint/2010/main" xmlns="" val="2066000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138269"/>
            <a:ext cx="10058400" cy="374350"/>
          </a:xfrm>
        </p:spPr>
        <p:txBody>
          <a:bodyPr>
            <a:noAutofit/>
          </a:bodyPr>
          <a:lstStyle/>
          <a:p>
            <a:r>
              <a:rPr lang="en-GB" sz="4000" dirty="0"/>
              <a:t>Figurative language </a:t>
            </a:r>
            <a:endParaRPr lang="en-US" sz="4000" dirty="0"/>
          </a:p>
        </p:txBody>
      </p:sp>
      <p:sp>
        <p:nvSpPr>
          <p:cNvPr id="3" name="Content Placeholder 2"/>
          <p:cNvSpPr>
            <a:spLocks noGrp="1"/>
          </p:cNvSpPr>
          <p:nvPr>
            <p:ph idx="1"/>
          </p:nvPr>
        </p:nvSpPr>
        <p:spPr>
          <a:xfrm>
            <a:off x="176230" y="706582"/>
            <a:ext cx="11845636" cy="6151418"/>
          </a:xfrm>
        </p:spPr>
        <p:txBody>
          <a:bodyPr/>
          <a:lstStyle/>
          <a:p>
            <a:r>
              <a:rPr lang="en-GB" dirty="0"/>
              <a:t> “that news hit me like a ton of bricks,”</a:t>
            </a:r>
            <a:endParaRPr lang="en-US" dirty="0"/>
          </a:p>
          <a:p>
            <a:r>
              <a:rPr lang="en-GB" dirty="0"/>
              <a:t>Figurative Language: involves some imaginative comparison between seemingly unlike things. </a:t>
            </a:r>
          </a:p>
          <a:p>
            <a:r>
              <a:rPr lang="en-GB" dirty="0"/>
              <a:t>Simile: A comparison using "like" or "as" (ex: She sings like an angel.)</a:t>
            </a:r>
          </a:p>
          <a:p>
            <a:r>
              <a:rPr lang="en-GB" dirty="0"/>
              <a:t>metaphor: A comparison of two unlike things that suggests a similarity between the two items. (ex: Love is a rose.)</a:t>
            </a:r>
          </a:p>
          <a:p>
            <a:r>
              <a:rPr lang="en-GB" dirty="0"/>
              <a:t>Personification: Giving an inanimate object or animal human attributes. (ex: The cow spoke to me, or the rock lies on its back.)</a:t>
            </a:r>
          </a:p>
          <a:p>
            <a:r>
              <a:rPr lang="en-GB" dirty="0"/>
              <a:t>hyperbole: An exaggeration. (ex: That building can touch the clouds.)</a:t>
            </a:r>
          </a:p>
          <a:p>
            <a:r>
              <a:rPr lang="en-GB" dirty="0"/>
              <a:t> idiom: An expression that cannot be understood from the individual meanings of its elements. (ex: kick the bucket or under the weather)</a:t>
            </a:r>
          </a:p>
          <a:p>
            <a:r>
              <a:rPr lang="en-GB" dirty="0"/>
              <a:t>Descriptive Language— Language intended to create a mood, person, place, thing, event, emotion, or experience.</a:t>
            </a:r>
          </a:p>
          <a:p>
            <a:r>
              <a:rPr lang="en-GB" dirty="0"/>
              <a:t> Imagery - visually descriptive or figurative language, especially in a literary work that appeals to the five senses: hearing, taste, touch, smell, and sight</a:t>
            </a:r>
          </a:p>
        </p:txBody>
      </p:sp>
    </p:spTree>
    <p:extLst>
      <p:ext uri="{BB962C8B-B14F-4D97-AF65-F5344CB8AC3E}">
        <p14:creationId xmlns:p14="http://schemas.microsoft.com/office/powerpoint/2010/main" xmlns="" val="2581759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8285" y="0"/>
            <a:ext cx="10058400" cy="997527"/>
          </a:xfrm>
        </p:spPr>
        <p:txBody>
          <a:bodyPr/>
          <a:lstStyle/>
          <a:p>
            <a:r>
              <a:rPr lang="en-GB" dirty="0"/>
              <a:t>outline structure </a:t>
            </a:r>
            <a:endParaRPr lang="en-US" dirty="0"/>
          </a:p>
        </p:txBody>
      </p:sp>
      <p:sp>
        <p:nvSpPr>
          <p:cNvPr id="3" name="Content Placeholder 2"/>
          <p:cNvSpPr>
            <a:spLocks noGrp="1"/>
          </p:cNvSpPr>
          <p:nvPr>
            <p:ph idx="1"/>
          </p:nvPr>
        </p:nvSpPr>
        <p:spPr>
          <a:xfrm>
            <a:off x="0" y="997527"/>
            <a:ext cx="12192000" cy="5860473"/>
          </a:xfrm>
        </p:spPr>
        <p:txBody>
          <a:bodyPr>
            <a:normAutofit/>
          </a:bodyPr>
          <a:lstStyle/>
          <a:p>
            <a:r>
              <a:rPr lang="en-GB" dirty="0"/>
              <a:t>Introduction</a:t>
            </a:r>
          </a:p>
          <a:p>
            <a:pPr lvl="1"/>
            <a:r>
              <a:rPr lang="en-GB" dirty="0"/>
              <a:t>Write a hook that helps your reader relate to the senses you’re tapping into.</a:t>
            </a:r>
          </a:p>
          <a:p>
            <a:pPr lvl="1"/>
            <a:r>
              <a:rPr lang="en-GB" dirty="0"/>
              <a:t>Provide some general background about the thing you’re describing.</a:t>
            </a:r>
          </a:p>
          <a:p>
            <a:pPr lvl="1"/>
            <a:r>
              <a:rPr lang="en-GB" dirty="0"/>
              <a:t>Form a thesis statement that makes a claim (but may not necessarily include an argument).</a:t>
            </a:r>
          </a:p>
          <a:p>
            <a:r>
              <a:rPr lang="en-GB" dirty="0"/>
              <a:t>Body paragraph: Physical Description</a:t>
            </a:r>
          </a:p>
          <a:p>
            <a:pPr lvl="1"/>
            <a:r>
              <a:rPr lang="en-GB" dirty="0"/>
              <a:t>Provide a topic sentence introducing the subject.</a:t>
            </a:r>
          </a:p>
          <a:p>
            <a:pPr lvl="1"/>
            <a:r>
              <a:rPr lang="en-GB" dirty="0"/>
              <a:t>Give an in-depth physical description of the subject.</a:t>
            </a:r>
          </a:p>
          <a:p>
            <a:r>
              <a:rPr lang="en-GB" dirty="0"/>
              <a:t>Body paragraph: Contextual Description</a:t>
            </a:r>
          </a:p>
          <a:p>
            <a:pPr lvl="1"/>
            <a:r>
              <a:rPr lang="en-GB" dirty="0"/>
              <a:t>Describe your subject within its given context, like its physical surroundings or temporal environment.</a:t>
            </a:r>
          </a:p>
          <a:p>
            <a:r>
              <a:rPr lang="en-GB" dirty="0"/>
              <a:t>Body paragraph: Emotional Description</a:t>
            </a:r>
          </a:p>
          <a:p>
            <a:pPr lvl="1"/>
            <a:r>
              <a:rPr lang="en-GB" dirty="0"/>
              <a:t>Describe how the subject emotionally or mentally affected those who interacted or experienced it.</a:t>
            </a:r>
          </a:p>
          <a:p>
            <a:r>
              <a:rPr lang="en-GB" dirty="0"/>
              <a:t>Conclusion</a:t>
            </a:r>
          </a:p>
          <a:p>
            <a:pPr lvl="1"/>
            <a:r>
              <a:rPr lang="en-GB" dirty="0"/>
              <a:t>Restate your thesis about the subject’s description.</a:t>
            </a:r>
          </a:p>
          <a:p>
            <a:pPr lvl="1"/>
            <a:r>
              <a:rPr lang="en-GB" dirty="0"/>
              <a:t>Consider the subject (and its description) outside of what you’ve already mentioned in the essay. How might it apply to other people or society at large?</a:t>
            </a:r>
          </a:p>
          <a:p>
            <a:endParaRPr lang="en-US" dirty="0"/>
          </a:p>
        </p:txBody>
      </p:sp>
    </p:spTree>
    <p:extLst>
      <p:ext uri="{BB962C8B-B14F-4D97-AF65-F5344CB8AC3E}">
        <p14:creationId xmlns:p14="http://schemas.microsoft.com/office/powerpoint/2010/main" xmlns="" val="42304293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255" y="0"/>
            <a:ext cx="12025745" cy="1164059"/>
          </a:xfrm>
        </p:spPr>
        <p:txBody>
          <a:bodyPr>
            <a:normAutofit/>
          </a:bodyPr>
          <a:lstStyle/>
          <a:p>
            <a:r>
              <a:rPr lang="en-GB" sz="3200" b="1" dirty="0"/>
              <a:t>Vivid Descriptions and Engaging Language</a:t>
            </a:r>
            <a:endParaRPr lang="en-US" sz="3200" dirty="0"/>
          </a:p>
        </p:txBody>
      </p:sp>
      <p:sp>
        <p:nvSpPr>
          <p:cNvPr id="3" name="Content Placeholder 2"/>
          <p:cNvSpPr>
            <a:spLocks noGrp="1"/>
          </p:cNvSpPr>
          <p:nvPr>
            <p:ph idx="1"/>
          </p:nvPr>
        </p:nvSpPr>
        <p:spPr>
          <a:xfrm>
            <a:off x="1" y="997528"/>
            <a:ext cx="12192000" cy="5763490"/>
          </a:xfrm>
        </p:spPr>
        <p:txBody>
          <a:bodyPr>
            <a:noAutofit/>
          </a:bodyPr>
          <a:lstStyle/>
          <a:p>
            <a:r>
              <a:rPr lang="en-GB" sz="2400" b="1" dirty="0"/>
              <a:t>My favourite place</a:t>
            </a:r>
            <a:endParaRPr lang="en-US" sz="2400" dirty="0"/>
          </a:p>
          <a:p>
            <a:r>
              <a:rPr lang="en-GB" sz="2400" dirty="0"/>
              <a:t>As I walk down the dirt road that leads to the farmhouse in the countryside, I am greeted by the sweet smell of hay and the sound of crickets chirping in the distance. The rolling hills that surround the farm are covered in lush green grass and dotted with wildflowers of every colour. The old wooden barn and weathered farmhouse are a testament to the many years of hard work and love that my grandparents have put into this land. I can't help but feel a sense of peace and belonging when I am here, surrounded by and the memories of my family.</a:t>
            </a:r>
          </a:p>
          <a:p>
            <a:r>
              <a:rPr lang="en-GB" sz="2400" b="1" dirty="0"/>
              <a:t>"The City at Night" </a:t>
            </a:r>
          </a:p>
          <a:p>
            <a:r>
              <a:rPr lang="en-GB" sz="2400" dirty="0"/>
              <a:t>The city comes alive at night, its streets bathed in the glow of neon lights and the hum of activity. The air is filled with the scent of roasted peanuts and hot dogs, and the sound of honking horns and chatter of people fills your ears. The towering skyscrapers loom above you, casting long shadows that stretch across the sidewalks. The city bustles with a dynamic energy that captivates its inhabitants, evident through the towering skyscrapers, ceaseless activity, and an undeniable sense of vitality pulsating through its streets.</a:t>
            </a:r>
          </a:p>
          <a:p>
            <a:endParaRPr lang="en-GB" sz="2400" dirty="0"/>
          </a:p>
        </p:txBody>
      </p:sp>
    </p:spTree>
    <p:extLst>
      <p:ext uri="{BB962C8B-B14F-4D97-AF65-F5344CB8AC3E}">
        <p14:creationId xmlns:p14="http://schemas.microsoft.com/office/powerpoint/2010/main" xmlns="" val="1885282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xmlns="" val="2165797192"/>
              </p:ext>
            </p:extLst>
          </p:nvPr>
        </p:nvGraphicFramePr>
        <p:xfrm>
          <a:off x="0" y="4"/>
          <a:ext cx="12191999" cy="6997755"/>
        </p:xfrm>
        <a:graphic>
          <a:graphicData uri="http://schemas.openxmlformats.org/drawingml/2006/table">
            <a:tbl>
              <a:tblPr firstRow="1" firstCol="1" bandRow="1"/>
              <a:tblGrid>
                <a:gridCol w="11420669">
                  <a:extLst>
                    <a:ext uri="{9D8B030D-6E8A-4147-A177-3AD203B41FA5}">
                      <a16:colId xmlns:a16="http://schemas.microsoft.com/office/drawing/2014/main" xmlns="" val="20000"/>
                    </a:ext>
                  </a:extLst>
                </a:gridCol>
                <a:gridCol w="771330">
                  <a:extLst>
                    <a:ext uri="{9D8B030D-6E8A-4147-A177-3AD203B41FA5}">
                      <a16:colId xmlns:a16="http://schemas.microsoft.com/office/drawing/2014/main" xmlns="" val="20001"/>
                    </a:ext>
                  </a:extLst>
                </a:gridCol>
              </a:tblGrid>
              <a:tr h="254136">
                <a:tc>
                  <a:txBody>
                    <a:bodyPr/>
                    <a:lstStyle/>
                    <a:p>
                      <a:pPr marL="0" marR="0">
                        <a:lnSpc>
                          <a:spcPct val="100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Introduction</a:t>
                      </a:r>
                      <a:endParaRPr lang="en-US" sz="16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D4B4"/>
                    </a:solidFill>
                  </a:tcPr>
                </a:tc>
                <a:tc>
                  <a:txBody>
                    <a:bodyPr/>
                    <a:lstStyle/>
                    <a:p>
                      <a:pPr marL="0" marR="0" algn="ctr">
                        <a:lnSpc>
                          <a:spcPct val="100000"/>
                        </a:lnSpc>
                        <a:spcBef>
                          <a:spcPts val="0"/>
                        </a:spcBef>
                        <a:spcAft>
                          <a:spcPts val="0"/>
                        </a:spcAft>
                      </a:pPr>
                      <a:r>
                        <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endParaRPr lang="en-US" sz="160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D4B4"/>
                    </a:solidFill>
                  </a:tcPr>
                </a:tc>
                <a:extLst>
                  <a:ext uri="{0D108BD9-81ED-4DB2-BD59-A6C34878D82A}">
                    <a16:rowId xmlns:a16="http://schemas.microsoft.com/office/drawing/2014/main" xmlns="" val="10000"/>
                  </a:ext>
                </a:extLst>
              </a:tr>
              <a:tr h="254136">
                <a:tc>
                  <a:txBody>
                    <a:bodyPr/>
                    <a:lstStyle/>
                    <a:p>
                      <a:pPr marL="0" marR="0">
                        <a:lnSpc>
                          <a:spcPct val="100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Reader’s hook</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2</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254136">
                <a:tc>
                  <a:txBody>
                    <a:bodyPr/>
                    <a:lstStyle/>
                    <a:p>
                      <a:pPr marL="0" marR="0">
                        <a:lnSpc>
                          <a:spcPct val="100000"/>
                        </a:lnSpc>
                        <a:spcBef>
                          <a:spcPts val="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(quotation, question, fact, definition,) is relevant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xmlns="" val="10002"/>
                  </a:ext>
                </a:extLst>
              </a:tr>
              <a:tr h="254136">
                <a:tc>
                  <a:txBody>
                    <a:bodyPr/>
                    <a:lstStyle/>
                    <a:p>
                      <a:pPr marL="0" marR="0">
                        <a:lnSpc>
                          <a:spcPct val="100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Setting /Background (Lead-in)</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2</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254136">
                <a:tc>
                  <a:txBody>
                    <a:bodyPr/>
                    <a:lstStyle/>
                    <a:p>
                      <a:pPr marL="0" marR="0">
                        <a:lnSpc>
                          <a:spcPct val="100000"/>
                        </a:lnSpc>
                        <a:spcBef>
                          <a:spcPts val="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Provides the context/setting to the description: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xmlns="" val="10004"/>
                  </a:ext>
                </a:extLst>
              </a:tr>
              <a:tr h="254136">
                <a:tc>
                  <a:txBody>
                    <a:bodyPr/>
                    <a:lstStyle/>
                    <a:p>
                      <a:pPr marL="0" marR="0">
                        <a:lnSpc>
                          <a:spcPct val="100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Three-Point Thesis Statement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3</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1353">
                <a:tc>
                  <a:txBody>
                    <a:bodyPr/>
                    <a:lstStyle/>
                    <a:p>
                      <a:pPr marL="0" marR="0">
                        <a:lnSpc>
                          <a:spcPct val="100000"/>
                        </a:lnSpc>
                        <a:spcBef>
                          <a:spcPts val="0"/>
                        </a:spcBef>
                        <a:spcAft>
                          <a:spcPts val="0"/>
                        </a:spcAft>
                      </a:pP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Thesis statement sentence is clear with three supporting ideas</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xmlns="" val="10006"/>
                  </a:ext>
                </a:extLst>
              </a:tr>
              <a:tr h="110065">
                <a:tc>
                  <a:txBody>
                    <a:bodyPr/>
                    <a:lstStyle/>
                    <a:p>
                      <a:pPr marL="0" marR="0">
                        <a:lnSpc>
                          <a:spcPct val="100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Organization (3 Body Paragraph)</a:t>
                      </a:r>
                      <a:endParaRPr lang="en-US" sz="16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D4B4"/>
                    </a:solidFill>
                  </a:tcPr>
                </a:tc>
                <a:tc>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D4B4"/>
                    </a:solidFill>
                  </a:tcPr>
                </a:tc>
                <a:extLst>
                  <a:ext uri="{0D108BD9-81ED-4DB2-BD59-A6C34878D82A}">
                    <a16:rowId xmlns:a16="http://schemas.microsoft.com/office/drawing/2014/main" xmlns="" val="10007"/>
                  </a:ext>
                </a:extLst>
              </a:tr>
              <a:tr h="476266">
                <a:tc>
                  <a:txBody>
                    <a:bodyPr/>
                    <a:lstStyle/>
                    <a:p>
                      <a:pPr marL="0" marR="0">
                        <a:lnSpc>
                          <a:spcPct val="100000"/>
                        </a:lnSpc>
                        <a:spcBef>
                          <a:spcPts val="0"/>
                        </a:spcBef>
                        <a:spcAft>
                          <a:spcPts val="0"/>
                        </a:spcAft>
                      </a:pP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Each paragraph has a topic sentence and three or more supporting detail sentences that relate back to thesis statement. Specific examples are given. Includes vivid sensory details and descriptions Examples are concrete with  sensory details</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0000"/>
                        </a:lnSpc>
                        <a:spcBef>
                          <a:spcPts val="0"/>
                        </a:spcBef>
                        <a:spcAft>
                          <a:spcPts val="0"/>
                        </a:spcAft>
                      </a:pP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82374">
                <a:tc>
                  <a:txBody>
                    <a:bodyPr/>
                    <a:lstStyle/>
                    <a:p>
                      <a:pPr marL="0" marR="0">
                        <a:lnSpc>
                          <a:spcPct val="100000"/>
                        </a:lnSpc>
                        <a:spcBef>
                          <a:spcPts val="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Paragraph 2:–.</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3</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282374">
                <a:tc>
                  <a:txBody>
                    <a:bodyPr/>
                    <a:lstStyle/>
                    <a:p>
                      <a:pPr marL="0" marR="0">
                        <a:lnSpc>
                          <a:spcPct val="100000"/>
                        </a:lnSpc>
                        <a:spcBef>
                          <a:spcPts val="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Paragraph 3:–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3</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282374">
                <a:tc>
                  <a:txBody>
                    <a:bodyPr/>
                    <a:lstStyle/>
                    <a:p>
                      <a:pPr marL="0" marR="0">
                        <a:lnSpc>
                          <a:spcPct val="100000"/>
                        </a:lnSpc>
                        <a:spcBef>
                          <a:spcPts val="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Paragraph 4:–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3</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282374">
                <a:tc>
                  <a:txBody>
                    <a:bodyPr/>
                    <a:lstStyle/>
                    <a:p>
                      <a:pPr marL="0" marR="0">
                        <a:lnSpc>
                          <a:spcPct val="100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Coherence</a:t>
                      </a:r>
                      <a:endParaRPr lang="en-US" sz="16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283089">
                <a:tc>
                  <a:txBody>
                    <a:bodyPr/>
                    <a:lstStyle/>
                    <a:p>
                      <a:pPr marL="0" marR="0">
                        <a:lnSpc>
                          <a:spcPct val="100000"/>
                        </a:lnSpc>
                        <a:spcBef>
                          <a:spcPts val="0"/>
                        </a:spcBef>
                        <a:spcAft>
                          <a:spcPts val="0"/>
                        </a:spcAft>
                      </a:pP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Vocabulary/word choice                                                                                      </a:t>
                      </a:r>
                      <a:r>
                        <a:rPr lang="en-GB" sz="1800" baseline="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-Uses imagery, figurative language and precise language</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3+1</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368931">
                <a:tc>
                  <a:txBody>
                    <a:bodyPr/>
                    <a:lstStyle/>
                    <a:p>
                      <a:pPr marL="0" marR="0">
                        <a:lnSpc>
                          <a:spcPct val="100000"/>
                        </a:lnSpc>
                        <a:spcBef>
                          <a:spcPts val="0"/>
                        </a:spcBef>
                        <a:spcAft>
                          <a:spcPts val="0"/>
                        </a:spcAft>
                      </a:pPr>
                      <a:r>
                        <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Transitions are used to create a smooth flow linking sentences and paragraphs and guide the reader to "see" the subject of the essay.</a:t>
                      </a:r>
                      <a:endParaRPr lang="en-US" sz="160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xmlns="" val="10014"/>
                  </a:ext>
                </a:extLst>
              </a:tr>
              <a:tr h="282374">
                <a:tc>
                  <a:txBody>
                    <a:bodyPr/>
                    <a:lstStyle/>
                    <a:p>
                      <a:pPr marL="0" marR="0">
                        <a:lnSpc>
                          <a:spcPct val="100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Conclusion</a:t>
                      </a:r>
                      <a:endParaRPr lang="en-US" sz="16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D4B4"/>
                    </a:solidFill>
                  </a:tcPr>
                </a:tc>
                <a:tc>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D4B4"/>
                    </a:solidFill>
                  </a:tcPr>
                </a:tc>
                <a:extLst>
                  <a:ext uri="{0D108BD9-81ED-4DB2-BD59-A6C34878D82A}">
                    <a16:rowId xmlns:a16="http://schemas.microsoft.com/office/drawing/2014/main" xmlns="" val="10015"/>
                  </a:ext>
                </a:extLst>
              </a:tr>
              <a:tr h="282374">
                <a:tc>
                  <a:txBody>
                    <a:bodyPr/>
                    <a:lstStyle/>
                    <a:p>
                      <a:pPr marL="0" marR="0">
                        <a:lnSpc>
                          <a:spcPct val="100000"/>
                        </a:lnSpc>
                        <a:spcBef>
                          <a:spcPts val="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Thesis is restated- key points summarized-Includes a concluding remark/statement</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2+1=3</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0" marR="0">
                        <a:lnSpc>
                          <a:spcPct val="100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Mechanics </a:t>
                      </a:r>
                      <a:endParaRPr lang="en-US" sz="16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D4B4"/>
                    </a:solidFill>
                  </a:tcPr>
                </a:tc>
                <a:tc>
                  <a:txBody>
                    <a:bodyPr/>
                    <a:lstStyle/>
                    <a:p>
                      <a:pPr marL="0" marR="0" algn="ctr">
                        <a:lnSpc>
                          <a:spcPct val="100000"/>
                        </a:lnSpc>
                        <a:spcBef>
                          <a:spcPts val="0"/>
                        </a:spcBef>
                        <a:spcAft>
                          <a:spcPts val="0"/>
                        </a:spcAft>
                      </a:pPr>
                      <a:r>
                        <a:rPr lang="en-US" sz="20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endParaRPr lang="en-US" sz="18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D4B4"/>
                    </a:solidFill>
                  </a:tcPr>
                </a:tc>
                <a:extLst>
                  <a:ext uri="{0D108BD9-81ED-4DB2-BD59-A6C34878D82A}">
                    <a16:rowId xmlns:a16="http://schemas.microsoft.com/office/drawing/2014/main" xmlns="" val="10017"/>
                  </a:ext>
                </a:extLst>
              </a:tr>
              <a:tr h="518614">
                <a:tc>
                  <a:txBody>
                    <a:bodyPr/>
                    <a:lstStyle/>
                    <a:p>
                      <a:pPr marL="0" marR="0">
                        <a:lnSpc>
                          <a:spcPct val="100000"/>
                        </a:lnSpc>
                        <a:spcBef>
                          <a:spcPts val="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spelling, punctuation, Verb tenses correct Subject/verb agreement  Contractions and idioms used when appropriate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gn="ctr">
                        <a:lnSpc>
                          <a:spcPct val="100000"/>
                        </a:lnSpc>
                        <a:spcBef>
                          <a:spcPts val="0"/>
                        </a:spcBef>
                        <a:spcAft>
                          <a:spcPts val="0"/>
                        </a:spcAft>
                      </a:pPr>
                      <a:r>
                        <a:rPr lang="en-GB" sz="2400" b="1" dirty="0">
                          <a:effectLst/>
                          <a:latin typeface="Calibri" panose="020F0502020204030204" pitchFamily="34" charset="0"/>
                          <a:ea typeface="Times New Roman" panose="02020603050405020304" pitchFamily="18" charset="0"/>
                          <a:cs typeface="Arial" panose="020B0604020202020204" pitchFamily="34" charset="0"/>
                        </a:rPr>
                        <a:t>2</a:t>
                      </a:r>
                      <a:endParaRPr lang="en-US" sz="24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xmlns="" val="10018"/>
                  </a:ext>
                </a:extLst>
              </a:tr>
              <a:tr h="474581">
                <a:tc>
                  <a:txBody>
                    <a:bodyPr/>
                    <a:lstStyle/>
                    <a:p>
                      <a:pPr marL="0" marR="0">
                        <a:lnSpc>
                          <a:spcPct val="100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Total marks</a:t>
                      </a:r>
                      <a:endParaRPr lang="en-US" sz="16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2D69B"/>
                    </a:solidFill>
                  </a:tcPr>
                </a:tc>
                <a:tc>
                  <a:txBody>
                    <a:bodyPr/>
                    <a:lstStyle/>
                    <a:p>
                      <a:pPr marL="0" marR="0" algn="ctr">
                        <a:lnSpc>
                          <a:spcPct val="100000"/>
                        </a:lnSpc>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25</a:t>
                      </a:r>
                      <a:endParaRPr lang="en-US" sz="1600" b="1" dirty="0">
                        <a:effectLst/>
                        <a:latin typeface="Calibri" panose="020F0502020204030204" pitchFamily="34" charset="0"/>
                        <a:ea typeface="Times New Roman" panose="02020603050405020304" pitchFamily="18" charset="0"/>
                        <a:cs typeface="Arial" panose="020B0604020202020204" pitchFamily="34" charset="0"/>
                      </a:endParaRPr>
                    </a:p>
                  </a:txBody>
                  <a:tcPr marL="45559" marR="455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2D69B"/>
                    </a:solidFill>
                  </a:tcPr>
                </a:tc>
                <a:extLst>
                  <a:ext uri="{0D108BD9-81ED-4DB2-BD59-A6C34878D82A}">
                    <a16:rowId xmlns:a16="http://schemas.microsoft.com/office/drawing/2014/main" xmlns="" val="10019"/>
                  </a:ext>
                </a:extLst>
              </a:tr>
            </a:tbl>
          </a:graphicData>
        </a:graphic>
      </p:graphicFrame>
    </p:spTree>
    <p:extLst>
      <p:ext uri="{BB962C8B-B14F-4D97-AF65-F5344CB8AC3E}">
        <p14:creationId xmlns:p14="http://schemas.microsoft.com/office/powerpoint/2010/main" xmlns="" val="1483098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45123" y="404446"/>
            <a:ext cx="11271740" cy="6453554"/>
          </a:xfrm>
        </p:spPr>
        <p:txBody>
          <a:bodyPr>
            <a:normAutofit/>
          </a:bodyPr>
          <a:lstStyle/>
          <a:p>
            <a:r>
              <a:rPr lang="en-GB" sz="2800" dirty="0"/>
              <a:t>The descriptive essay provides details about how something looks, feels, tastes, smells, makes one feel, or sounds. </a:t>
            </a:r>
          </a:p>
          <a:p>
            <a:r>
              <a:rPr lang="en-GB" sz="2800" dirty="0"/>
              <a:t>It can also describe what something is, or how something happened. </a:t>
            </a:r>
          </a:p>
          <a:p>
            <a:r>
              <a:rPr lang="en-GB" sz="2800" dirty="0"/>
              <a:t>use a lot of sensory details. </a:t>
            </a:r>
          </a:p>
          <a:p>
            <a:r>
              <a:rPr lang="en-GB" sz="2800" dirty="0"/>
              <a:t>The essay could be a list-like description that provides point by point details. </a:t>
            </a:r>
          </a:p>
          <a:p>
            <a:r>
              <a:rPr lang="en-GB" sz="2800" dirty="0"/>
              <a:t>Examples:</a:t>
            </a:r>
          </a:p>
          <a:p>
            <a:pPr lvl="5"/>
            <a:r>
              <a:rPr lang="en-GB" sz="2800" dirty="0"/>
              <a:t>A descriptive essay could describe . . . </a:t>
            </a:r>
          </a:p>
          <a:p>
            <a:pPr lvl="5"/>
            <a:r>
              <a:rPr lang="en-GB" sz="2800" dirty="0"/>
              <a:t>* a tree in my backyard; </a:t>
            </a:r>
          </a:p>
          <a:p>
            <a:pPr lvl="5"/>
            <a:r>
              <a:rPr lang="en-GB" sz="2800" dirty="0"/>
              <a:t>* a visit to the children's ward of a hospital</a:t>
            </a:r>
            <a:endParaRPr lang="en-US" sz="2800" dirty="0"/>
          </a:p>
        </p:txBody>
      </p:sp>
    </p:spTree>
    <p:extLst>
      <p:ext uri="{BB962C8B-B14F-4D97-AF65-F5344CB8AC3E}">
        <p14:creationId xmlns:p14="http://schemas.microsoft.com/office/powerpoint/2010/main" xmlns="" val="38258311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544068"/>
          </a:xfrm>
        </p:spPr>
        <p:txBody>
          <a:bodyPr>
            <a:normAutofit fontScale="90000"/>
          </a:bodyPr>
          <a:lstStyle/>
          <a:p>
            <a:r>
              <a:rPr lang="en-GB" sz="3600" b="1" dirty="0">
                <a:solidFill>
                  <a:schemeClr val="tx1"/>
                </a:solidFill>
              </a:rPr>
              <a:t>How to Write a Descriptive Essay?</a:t>
            </a:r>
            <a:r>
              <a:rPr lang="en-GB" sz="3600" dirty="0">
                <a:solidFill>
                  <a:schemeClr val="tx1"/>
                </a:solidFill>
              </a:rPr>
              <a:t> </a:t>
            </a:r>
            <a:endParaRPr lang="en-US" sz="3600" dirty="0">
              <a:solidFill>
                <a:schemeClr val="tx1"/>
              </a:solidFill>
            </a:endParaRPr>
          </a:p>
        </p:txBody>
      </p:sp>
      <p:sp>
        <p:nvSpPr>
          <p:cNvPr id="3" name="Content Placeholder 2"/>
          <p:cNvSpPr>
            <a:spLocks noGrp="1"/>
          </p:cNvSpPr>
          <p:nvPr>
            <p:ph idx="1"/>
          </p:nvPr>
        </p:nvSpPr>
        <p:spPr>
          <a:xfrm>
            <a:off x="342900" y="1336431"/>
            <a:ext cx="11849099" cy="5521569"/>
          </a:xfrm>
        </p:spPr>
        <p:txBody>
          <a:bodyPr>
            <a:normAutofit/>
          </a:bodyPr>
          <a:lstStyle/>
          <a:p>
            <a:r>
              <a:rPr lang="en-GB" sz="2800" dirty="0"/>
              <a:t>A descriptive essay is a form of academic writing that is built around: </a:t>
            </a:r>
          </a:p>
          <a:p>
            <a:pPr marL="1188720" lvl="3" indent="-365760">
              <a:buFontTx/>
              <a:buChar char="‒"/>
            </a:pPr>
            <a:r>
              <a:rPr lang="en-GB" sz="2800" dirty="0"/>
              <a:t>describing people, </a:t>
            </a:r>
          </a:p>
          <a:p>
            <a:pPr marL="1188720" lvl="3" indent="-365760">
              <a:buFontTx/>
              <a:buChar char="‒"/>
            </a:pPr>
            <a:r>
              <a:rPr lang="en-GB" sz="2800" dirty="0"/>
              <a:t>describing places or buildings and </a:t>
            </a:r>
          </a:p>
          <a:p>
            <a:pPr marL="1188720" lvl="3" indent="-365760">
              <a:buFontTx/>
              <a:buChar char="‒"/>
            </a:pPr>
            <a:r>
              <a:rPr lang="en-GB" sz="2800" dirty="0"/>
              <a:t>describing objects.</a:t>
            </a:r>
          </a:p>
          <a:p>
            <a:r>
              <a:rPr lang="en-GB" sz="2800" dirty="0"/>
              <a:t>To </a:t>
            </a:r>
            <a:r>
              <a:rPr lang="en-GB" sz="2800" b="1" i="1" dirty="0"/>
              <a:t>describe something in a vivid and particular manner </a:t>
            </a:r>
            <a:endParaRPr lang="en-GB" sz="2800" dirty="0"/>
          </a:p>
          <a:p>
            <a:pPr lvl="1"/>
            <a:r>
              <a:rPr lang="en-GB" sz="2600" dirty="0"/>
              <a:t>Today, the wispy wet water is streaming down from the sky, like honey slipping off a spoon. </a:t>
            </a:r>
          </a:p>
          <a:p>
            <a:pPr lvl="1"/>
            <a:r>
              <a:rPr lang="en-GB" sz="2600" dirty="0"/>
              <a:t>Drops of rain exit the pillowcases, drowsily float like feathers, soar in many directions. </a:t>
            </a:r>
          </a:p>
          <a:p>
            <a:pPr lvl="1"/>
            <a:r>
              <a:rPr lang="en-GB" sz="2600" dirty="0"/>
              <a:t>It is raining today; the crystal clear raindrops hit the ground silently.</a:t>
            </a:r>
          </a:p>
        </p:txBody>
      </p:sp>
    </p:spTree>
    <p:extLst>
      <p:ext uri="{BB962C8B-B14F-4D97-AF65-F5344CB8AC3E}">
        <p14:creationId xmlns:p14="http://schemas.microsoft.com/office/powerpoint/2010/main" xmlns="" val="1574970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8285" y="124414"/>
            <a:ext cx="10058400" cy="693004"/>
          </a:xfrm>
        </p:spPr>
        <p:txBody>
          <a:bodyPr>
            <a:noAutofit/>
          </a:bodyPr>
          <a:lstStyle/>
          <a:p>
            <a:r>
              <a:rPr lang="en-GB" sz="4400" dirty="0"/>
              <a:t>descriptive essay </a:t>
            </a:r>
            <a:endParaRPr lang="en-US" sz="4400" dirty="0"/>
          </a:p>
        </p:txBody>
      </p:sp>
      <p:sp>
        <p:nvSpPr>
          <p:cNvPr id="3" name="Content Placeholder 2"/>
          <p:cNvSpPr>
            <a:spLocks noGrp="1"/>
          </p:cNvSpPr>
          <p:nvPr>
            <p:ph idx="1"/>
          </p:nvPr>
        </p:nvSpPr>
        <p:spPr>
          <a:xfrm>
            <a:off x="0" y="942108"/>
            <a:ext cx="12081163" cy="5915892"/>
          </a:xfrm>
        </p:spPr>
        <p:txBody>
          <a:bodyPr>
            <a:normAutofit fontScale="92500" lnSpcReduction="10000"/>
          </a:bodyPr>
          <a:lstStyle/>
          <a:p>
            <a:r>
              <a:rPr lang="en-GB" dirty="0"/>
              <a:t> The focus is to create a vivid mental image for the reader. By using intricate details and expressive language, you invite readers into a sensory experience, making them feel a  part of the story.</a:t>
            </a:r>
          </a:p>
          <a:p>
            <a:r>
              <a:rPr lang="en-GB" dirty="0"/>
              <a:t>Descriptive writing can take the form of newspaper articles, book reports, research papers, accounts of a single event, travelogues, and memoirs of a personal experience.</a:t>
            </a:r>
          </a:p>
          <a:p>
            <a:r>
              <a:rPr lang="en-GB" b="1" dirty="0"/>
              <a:t>Write an Introductory Paragraph.</a:t>
            </a:r>
          </a:p>
          <a:p>
            <a:pPr fontAlgn="base"/>
            <a:r>
              <a:rPr lang="en-GB" dirty="0"/>
              <a:t>start with a hook like a rhetorical question or a bold statement. Next, provide the context for your essay. It may be appropriate to </a:t>
            </a:r>
            <a:r>
              <a:rPr lang="en-GB" b="1" dirty="0"/>
              <a:t>summarize your main idea in a thesis statement</a:t>
            </a:r>
            <a:r>
              <a:rPr lang="en-GB" dirty="0"/>
              <a:t>. Your thesis statement should come at the end of the introduction. </a:t>
            </a:r>
          </a:p>
          <a:p>
            <a:pPr fontAlgn="base"/>
            <a:r>
              <a:rPr lang="en-GB" b="1" dirty="0"/>
              <a:t>Write Three Body Paragraphs.</a:t>
            </a:r>
          </a:p>
          <a:p>
            <a:pPr fontAlgn="base"/>
            <a:r>
              <a:rPr lang="en-GB" dirty="0"/>
              <a:t>Each paragraph in the body of the essay should focus on its own distinct issue that helps develop and support the thesis statement in your topic sentence. Make sure you're using factual information to support your thesis and are maintaining an objective point of view. Each body paragraph should begin with a topic sentence. Parse out details in each body paragraph. Specific examples always make more of an impression than generalizations.</a:t>
            </a:r>
          </a:p>
          <a:p>
            <a:pPr fontAlgn="base"/>
            <a:r>
              <a:rPr lang="en-GB" b="1" dirty="0"/>
              <a:t>Write a Concluding Paragraph.</a:t>
            </a:r>
          </a:p>
          <a:p>
            <a:pPr fontAlgn="base"/>
            <a:r>
              <a:rPr lang="en-GB" dirty="0"/>
              <a:t>This paragraph should only contain information you’ve already presented earlier in the essay. Use this space to restate your thesis, summarize your supporting points from each body paragraph, and wrap up your essay. </a:t>
            </a:r>
            <a:endParaRPr lang="en-US" dirty="0"/>
          </a:p>
        </p:txBody>
      </p:sp>
    </p:spTree>
    <p:extLst>
      <p:ext uri="{BB962C8B-B14F-4D97-AF65-F5344CB8AC3E}">
        <p14:creationId xmlns:p14="http://schemas.microsoft.com/office/powerpoint/2010/main" xmlns="" val="1244226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xmlns="" val="689982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7393611"/>
          </a:xfrm>
          <a:prstGeom prst="rect">
            <a:avLst/>
          </a:prstGeom>
        </p:spPr>
      </p:pic>
    </p:spTree>
    <p:extLst>
      <p:ext uri="{BB962C8B-B14F-4D97-AF65-F5344CB8AC3E}">
        <p14:creationId xmlns:p14="http://schemas.microsoft.com/office/powerpoint/2010/main" xmlns="" val="692790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1" cy="6757721"/>
          </a:xfrm>
          <a:prstGeom prst="rect">
            <a:avLst/>
          </a:prstGeom>
        </p:spPr>
      </p:pic>
    </p:spTree>
    <p:extLst>
      <p:ext uri="{BB962C8B-B14F-4D97-AF65-F5344CB8AC3E}">
        <p14:creationId xmlns:p14="http://schemas.microsoft.com/office/powerpoint/2010/main" xmlns="" val="2557546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346362"/>
            <a:ext cx="12039600" cy="7305848"/>
          </a:xfrm>
          <a:prstGeom prst="rect">
            <a:avLst/>
          </a:prstGeom>
        </p:spPr>
      </p:pic>
    </p:spTree>
    <p:extLst>
      <p:ext uri="{BB962C8B-B14F-4D97-AF65-F5344CB8AC3E}">
        <p14:creationId xmlns:p14="http://schemas.microsoft.com/office/powerpoint/2010/main" xmlns="" val="19235647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0"/>
            <a:ext cx="12192000" cy="6858001"/>
          </a:xfrm>
          <a:prstGeom prst="rect">
            <a:avLst/>
          </a:prstGeom>
        </p:spPr>
      </p:pic>
      <p:sp>
        <p:nvSpPr>
          <p:cNvPr id="2" name="Title 1"/>
          <p:cNvSpPr>
            <a:spLocks noGrp="1"/>
          </p:cNvSpPr>
          <p:nvPr>
            <p:ph type="title"/>
          </p:nvPr>
        </p:nvSpPr>
        <p:spPr>
          <a:xfrm>
            <a:off x="180109" y="0"/>
            <a:ext cx="10099964" cy="609600"/>
          </a:xfrm>
        </p:spPr>
        <p:txBody>
          <a:bodyPr>
            <a:normAutofit fontScale="90000"/>
          </a:bodyPr>
          <a:lstStyle/>
          <a:p>
            <a:r>
              <a:rPr lang="fr-FR" sz="4400" cap="none" dirty="0" err="1">
                <a:solidFill>
                  <a:schemeClr val="bg1"/>
                </a:solidFill>
                <a:latin typeface="Arial" panose="020B0604020202020204" pitchFamily="34" charset="0"/>
                <a:cs typeface="Arial" panose="020B0604020202020204" pitchFamily="34" charset="0"/>
              </a:rPr>
              <a:t>Jamaica</a:t>
            </a:r>
            <a:r>
              <a:rPr lang="fr-FR" sz="4400" cap="none" dirty="0">
                <a:solidFill>
                  <a:schemeClr val="bg1"/>
                </a:solidFill>
                <a:latin typeface="Arial" panose="020B0604020202020204" pitchFamily="34" charset="0"/>
                <a:cs typeface="Arial" panose="020B0604020202020204" pitchFamily="34" charset="0"/>
              </a:rPr>
              <a:t> Inn By </a:t>
            </a:r>
            <a:r>
              <a:rPr lang="fr-FR" sz="4400" cap="none" dirty="0" err="1">
                <a:solidFill>
                  <a:schemeClr val="bg1"/>
                </a:solidFill>
                <a:latin typeface="Arial" panose="020B0604020202020204" pitchFamily="34" charset="0"/>
                <a:cs typeface="Arial" panose="020B0604020202020204" pitchFamily="34" charset="0"/>
              </a:rPr>
              <a:t>Daphne</a:t>
            </a:r>
            <a:r>
              <a:rPr lang="fr-FR" sz="4400" cap="none" dirty="0">
                <a:solidFill>
                  <a:schemeClr val="bg1"/>
                </a:solidFill>
                <a:latin typeface="Arial" panose="020B0604020202020204" pitchFamily="34" charset="0"/>
                <a:cs typeface="Arial" panose="020B0604020202020204" pitchFamily="34" charset="0"/>
              </a:rPr>
              <a:t> Du Maurier</a:t>
            </a:r>
            <a:endParaRPr lang="en-US" sz="4400" cap="none" dirty="0">
              <a:solidFill>
                <a:schemeClr val="bg1"/>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43345" y="1186570"/>
            <a:ext cx="11554691" cy="2242430"/>
          </a:xfrm>
        </p:spPr>
        <p:txBody>
          <a:bodyPr>
            <a:normAutofit lnSpcReduction="10000"/>
          </a:bodyPr>
          <a:lstStyle/>
          <a:p>
            <a:pPr marL="0" indent="0">
              <a:buNone/>
            </a:pPr>
            <a:r>
              <a:rPr lang="en-GB" sz="3200" dirty="0">
                <a:latin typeface="Arial" panose="020B0604020202020204" pitchFamily="34" charset="0"/>
                <a:cs typeface="Arial" panose="020B0604020202020204" pitchFamily="34" charset="0"/>
              </a:rPr>
              <a:t>"It was a cold grey day in late November. The weather had changed overnight, when a backing wind brought a granite sky and a mizzling rain with it, and although it was now only a little after two o'clock in the afternoon the pallor of a winter evening seemed to have closed upon the hills, cloaking them in mist."</a:t>
            </a:r>
            <a:endParaRPr lang="en-US" sz="32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28518412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xmlns=""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TM03090434[[fn=Wood Type]]</Template>
  <TotalTime>226</TotalTime>
  <Words>1175</Words>
  <Application>Microsoft Office PowerPoint</Application>
  <PresentationFormat>Custom</PresentationFormat>
  <Paragraphs>107</Paragraphs>
  <Slides>13</Slides>
  <Notes>5</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Wood Type</vt:lpstr>
      <vt:lpstr>Descriptive Essays </vt:lpstr>
      <vt:lpstr>Slide 2</vt:lpstr>
      <vt:lpstr>How to Write a Descriptive Essay? </vt:lpstr>
      <vt:lpstr>descriptive essay </vt:lpstr>
      <vt:lpstr>Slide 5</vt:lpstr>
      <vt:lpstr>Slide 6</vt:lpstr>
      <vt:lpstr>Slide 7</vt:lpstr>
      <vt:lpstr>Slide 8</vt:lpstr>
      <vt:lpstr>Jamaica Inn By Daphne Du Maurier</vt:lpstr>
      <vt:lpstr>Figurative language </vt:lpstr>
      <vt:lpstr>outline structure </vt:lpstr>
      <vt:lpstr>Vivid Descriptions and Engaging Language</vt:lpstr>
      <vt:lpstr>Slide 13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Descriptive Essays</dc:title>
  <dc:creator>Dr. Zahida Mansoor</dc:creator>
  <cp:lastModifiedBy>Razam Sahib</cp:lastModifiedBy>
  <cp:revision>23</cp:revision>
  <dcterms:created xsi:type="dcterms:W3CDTF">2024-02-23T17:34:45Z</dcterms:created>
  <dcterms:modified xsi:type="dcterms:W3CDTF">2024-03-03T16:18:32Z</dcterms:modified>
</cp:coreProperties>
</file>

<file path=docProps/thumbnail.jpeg>
</file>